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57" r:id="rId4"/>
    <p:sldId id="272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7559675"/>
  <p:notesSz cx="7559675" cy="10691813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37"/>
    <p:restoredTop sz="94618"/>
  </p:normalViewPr>
  <p:slideViewPr>
    <p:cSldViewPr snapToGrid="0">
      <p:cViewPr varScale="1">
        <p:scale>
          <a:sx n="120" d="100"/>
          <a:sy n="120" d="100"/>
        </p:scale>
        <p:origin x="184" y="1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BR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pt-BR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pt-BR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4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pt-BR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5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6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pt-BR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785B1AEB-0E81-4869-8454-7B6330B33C8D}" type="slidenum">
              <a:rPr lang="pt-BR" sz="1400" b="0" strike="noStrike" spc="-1">
                <a:latin typeface="Times New Roman"/>
              </a:rPr>
              <a:t>‹#›</a:t>
            </a:fld>
            <a:endParaRPr lang="pt-B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94" name="CustomShape 77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18" name="CustomShape 38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21" name="CustomShape 62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24" name="CustomShape 44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27" name="CustomShape 50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30" name="CustomShape 74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74F41-1999-7A71-9DF1-6253BC661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>
            <a:extLst>
              <a:ext uri="{FF2B5EF4-FFF2-40B4-BE49-F238E27FC236}">
                <a16:creationId xmlns:a16="http://schemas.microsoft.com/office/drawing/2014/main" id="{3D141FFC-EE43-565B-1322-F021FECD51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193" name="PlaceHolder 2">
            <a:extLst>
              <a:ext uri="{FF2B5EF4-FFF2-40B4-BE49-F238E27FC236}">
                <a16:creationId xmlns:a16="http://schemas.microsoft.com/office/drawing/2014/main" id="{F4E81045-1D3E-1445-AE75-6BDDD314DB6E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194" name="CustomShape 77">
            <a:extLst>
              <a:ext uri="{FF2B5EF4-FFF2-40B4-BE49-F238E27FC236}">
                <a16:creationId xmlns:a16="http://schemas.microsoft.com/office/drawing/2014/main" id="{31A2EACB-CDCA-8A71-2BDD-893E8C8B990C}"/>
              </a:ext>
            </a:extLst>
          </p:cNvPr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3803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00" name="CustomShape 55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03" name="CustomShape 1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06" name="CustomShape 2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09" name="CustomShape 20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12" name="CustomShape 31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6363" y="1336675"/>
            <a:ext cx="4800600" cy="3600450"/>
          </a:xfrm>
          <a:prstGeom prst="rect">
            <a:avLst/>
          </a:prstGeom>
          <a:ln w="0">
            <a:noFill/>
          </a:ln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0440" cy="420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pt-BR" sz="2000" b="0" strike="noStrike" spc="-1">
              <a:latin typeface="Arial"/>
            </a:endParaRPr>
          </a:p>
        </p:txBody>
      </p:sp>
      <p:sp>
        <p:nvSpPr>
          <p:cNvPr id="215" name="CustomShape 25"/>
          <p:cNvSpPr/>
          <p:nvPr/>
        </p:nvSpPr>
        <p:spPr>
          <a:xfrm>
            <a:off x="0" y="10155240"/>
            <a:ext cx="3268800" cy="529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Prof. André Hochuli</a:t>
            </a:r>
            <a:endParaRPr lang="pt-BR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0" y="3150000"/>
            <a:ext cx="9712800" cy="1252800"/>
          </a:xfrm>
          <a:prstGeom prst="rect">
            <a:avLst/>
          </a:prstGeom>
          <a:solidFill>
            <a:srgbClr val="E74C3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B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2800" cy="12528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2800" cy="53280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2800" cy="53280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2800" cy="532800"/>
          </a:xfrm>
          <a:prstGeom prst="rect">
            <a:avLst/>
          </a:prstGeom>
          <a:noFill/>
          <a:ln w="720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pt-BR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ustavo.hochuli@pucpr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aghochuli@ppgia.pucpr.b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andrehochuli/teaching/blob/main/ComputerVision/Lecture%2012%20-%20Generative%20Adversarial%20Network%20(GAN)/Lecture_12-DCGAN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hochuli/teaching/blob/main/ComputerVision/Lecture%2012%20-%20Generative%20Adversarial%20Network%20(GAN)/Lecture_12-pix2pix.ipynb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75"/>
          <p:cNvSpPr/>
          <p:nvPr/>
        </p:nvSpPr>
        <p:spPr>
          <a:xfrm>
            <a:off x="360000" y="333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 dirty="0">
                <a:solidFill>
                  <a:srgbClr val="FFFFFF"/>
                </a:solidFill>
                <a:latin typeface="Latin Modern Sans"/>
                <a:ea typeface="DejaVu Sans"/>
              </a:rPr>
              <a:t>Lecture 09 – Generative Adversarial Networks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88" name="CustomShape 76"/>
          <p:cNvSpPr/>
          <p:nvPr/>
        </p:nvSpPr>
        <p:spPr>
          <a:xfrm>
            <a:off x="540000" y="4680000"/>
            <a:ext cx="9172800" cy="251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2200" b="0" strike="noStrike" spc="-1">
                <a:solidFill>
                  <a:srgbClr val="1C1C1C"/>
                </a:solidFill>
                <a:latin typeface="Latin Modern Sans"/>
                <a:ea typeface="DejaVu Sans"/>
              </a:rPr>
              <a:t>Prof. André Gustavo Hochuli</a:t>
            </a: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pt-BR" sz="2200" b="0" u="sng" strike="noStrike" spc="-1">
                <a:solidFill>
                  <a:srgbClr val="0000FF"/>
                </a:solidFill>
                <a:uFillTx/>
                <a:latin typeface="Latin Modern Sans"/>
                <a:ea typeface="DejaVu Sans"/>
                <a:hlinkClick r:id="rId3"/>
              </a:rPr>
              <a:t>gustavo.hochuli@pucpr.br</a:t>
            </a: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pt-BR" sz="2200" b="0" u="sng" strike="noStrike" spc="-1">
                <a:solidFill>
                  <a:srgbClr val="0000FF"/>
                </a:solidFill>
                <a:uFillTx/>
                <a:latin typeface="Latin Modern Sans"/>
                <a:ea typeface="DejaVu Sans"/>
                <a:hlinkClick r:id="rId4"/>
              </a:rPr>
              <a:t>aghochuli@ppgia.pucpr.br</a:t>
            </a: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33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Adversarial Training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54" name="CustomShape 34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55" name="CustomShape 35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56" name="CustomShape 36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57" name="Picture 156"/>
          <p:cNvPicPr/>
          <p:nvPr/>
        </p:nvPicPr>
        <p:blipFill>
          <a:blip r:embed="rId3"/>
          <a:stretch/>
        </p:blipFill>
        <p:spPr>
          <a:xfrm>
            <a:off x="5715000" y="1574280"/>
            <a:ext cx="3924720" cy="1852920"/>
          </a:xfrm>
          <a:prstGeom prst="rect">
            <a:avLst/>
          </a:prstGeom>
          <a:ln w="0">
            <a:noFill/>
          </a:ln>
        </p:spPr>
      </p:pic>
      <p:sp>
        <p:nvSpPr>
          <p:cNvPr id="158" name="CustomShape 37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Adversarial Loss (Min-Max)</a:t>
            </a:r>
            <a:endParaRPr lang="pt-BR" sz="18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Minimize Generator</a:t>
            </a:r>
            <a:endParaRPr lang="pt-BR" sz="18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Maximize Discriminator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5715000" y="1600200"/>
            <a:ext cx="3884400" cy="182700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BR"/>
          </a:p>
        </p:txBody>
      </p:sp>
      <p:pic>
        <p:nvPicPr>
          <p:cNvPr id="160" name="Picture 159"/>
          <p:cNvPicPr/>
          <p:nvPr/>
        </p:nvPicPr>
        <p:blipFill>
          <a:blip r:embed="rId4"/>
          <a:stretch/>
        </p:blipFill>
        <p:spPr>
          <a:xfrm>
            <a:off x="2449440" y="3931200"/>
            <a:ext cx="5321160" cy="2829600"/>
          </a:xfrm>
          <a:prstGeom prst="rect">
            <a:avLst/>
          </a:prstGeom>
          <a:ln w="0">
            <a:noFill/>
          </a:ln>
        </p:spPr>
      </p:pic>
      <p:pic>
        <p:nvPicPr>
          <p:cNvPr id="161" name="Picture 160"/>
          <p:cNvPicPr/>
          <p:nvPr/>
        </p:nvPicPr>
        <p:blipFill>
          <a:blip r:embed="rId5"/>
          <a:stretch/>
        </p:blipFill>
        <p:spPr>
          <a:xfrm>
            <a:off x="2514600" y="3465000"/>
            <a:ext cx="5167440" cy="455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57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63" name="CustomShape 58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64" name="CustomShape 59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65" name="CustomShape 60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66" name="Picture 165"/>
          <p:cNvPicPr/>
          <p:nvPr/>
        </p:nvPicPr>
        <p:blipFill>
          <a:blip r:embed="rId3"/>
          <a:stretch/>
        </p:blipFill>
        <p:spPr>
          <a:xfrm>
            <a:off x="1546560" y="2647800"/>
            <a:ext cx="6909840" cy="3263040"/>
          </a:xfrm>
          <a:prstGeom prst="rect">
            <a:avLst/>
          </a:prstGeom>
          <a:ln w="0">
            <a:noFill/>
          </a:ln>
        </p:spPr>
      </p:pic>
      <p:sp>
        <p:nvSpPr>
          <p:cNvPr id="167" name="CustomShape 61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LINK: Lecture_12-DCGAN.ipynb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39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Pix2Pix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69" name="CustomShape 40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70" name="CustomShape 41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71" name="CustomShape 42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172" name="CustomShape 43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Image-Translation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73" name="Picture 172"/>
          <p:cNvPicPr/>
          <p:nvPr/>
        </p:nvPicPr>
        <p:blipFill>
          <a:blip r:embed="rId3"/>
          <a:stretch/>
        </p:blipFill>
        <p:spPr>
          <a:xfrm>
            <a:off x="457200" y="2514600"/>
            <a:ext cx="8686440" cy="3198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45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Pix2Pix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75" name="CustomShape 46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76" name="CustomShape 47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77" name="CustomShape 48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178" name="CustomShape 49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Noto Sans CJK SC"/>
              </a:rPr>
              <a:t>Generative Model: Encoder-Decoder Architecture (i.e U-Net)</a:t>
            </a:r>
            <a:endParaRPr lang="pt-BR" sz="1800" b="0" strike="noStrike" spc="-1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Paired Annotated Dataset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3"/>
          <a:stretch/>
        </p:blipFill>
        <p:spPr>
          <a:xfrm>
            <a:off x="2286000" y="2953440"/>
            <a:ext cx="5063040" cy="3445560"/>
          </a:xfrm>
          <a:prstGeom prst="rect">
            <a:avLst/>
          </a:prstGeom>
          <a:ln w="0">
            <a:noFill/>
          </a:ln>
        </p:spPr>
      </p:pic>
      <p:pic>
        <p:nvPicPr>
          <p:cNvPr id="180" name="Picture 179"/>
          <p:cNvPicPr/>
          <p:nvPr/>
        </p:nvPicPr>
        <p:blipFill>
          <a:blip r:embed="rId4"/>
          <a:srcRect r="58015"/>
          <a:stretch/>
        </p:blipFill>
        <p:spPr>
          <a:xfrm>
            <a:off x="8458200" y="3185280"/>
            <a:ext cx="1106280" cy="1613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69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 dirty="0">
                <a:solidFill>
                  <a:srgbClr val="FFFFFF"/>
                </a:solidFill>
                <a:latin typeface="Latin Modern Sans"/>
                <a:ea typeface="DejaVu Sans"/>
              </a:rPr>
              <a:t>Let’s Code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182" name="CustomShape 70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83" name="CustomShape 71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84" name="CustomShape 72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sp>
        <p:nvSpPr>
          <p:cNvPr id="185" name="CustomShape 73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LINK: Lecture_12-pix2pix.ipynb</a:t>
            </a:r>
            <a:endParaRPr lang="pt-BR" sz="1800" b="0" strike="noStrike" spc="-1">
              <a:latin typeface="Arial"/>
            </a:endParaRPr>
          </a:p>
        </p:txBody>
      </p:sp>
      <p:pic>
        <p:nvPicPr>
          <p:cNvPr id="186" name="Picture 185"/>
          <p:cNvPicPr/>
          <p:nvPr/>
        </p:nvPicPr>
        <p:blipFill>
          <a:blip r:embed="rId4"/>
          <a:stretch/>
        </p:blipFill>
        <p:spPr>
          <a:xfrm>
            <a:off x="2286000" y="2953800"/>
            <a:ext cx="5063040" cy="3445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8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Topics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90" name="CustomShape 9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360000" y="2025507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>
                <a:solidFill>
                  <a:srgbClr val="1C1C1C"/>
                </a:solidFill>
                <a:latin typeface="Calibri"/>
                <a:ea typeface="DejaVu Sans"/>
              </a:rPr>
              <a:t>Review of Lecture 08 – Image Segmentation</a:t>
            </a:r>
            <a:endParaRPr lang="pt-BR" sz="16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>
                <a:solidFill>
                  <a:srgbClr val="1C1C1C"/>
                </a:solidFill>
                <a:latin typeface="Calibri"/>
                <a:ea typeface="DejaVu Sans"/>
              </a:rPr>
              <a:t>Object Detection (Bounding Box Level)</a:t>
            </a:r>
            <a:endParaRPr lang="pt-BR" sz="1600" b="0" strike="noStrike" spc="-1" dirty="0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spc="-1" dirty="0">
                <a:solidFill>
                  <a:srgbClr val="1C1C1C"/>
                </a:solidFill>
                <a:latin typeface="Calibri"/>
                <a:ea typeface="DejaVu Sans"/>
              </a:rPr>
              <a:t>Object </a:t>
            </a:r>
            <a:r>
              <a:rPr lang="en-US" sz="1600" b="0" strike="noStrike" spc="-1" dirty="0">
                <a:solidFill>
                  <a:srgbClr val="1C1C1C"/>
                </a:solidFill>
                <a:latin typeface="Calibri"/>
                <a:ea typeface="DejaVu Sans"/>
              </a:rPr>
              <a:t>Segmentation (Pixel Level)</a:t>
            </a:r>
            <a:endParaRPr lang="pt-BR" sz="1600" b="0" strike="noStrike" spc="-1" dirty="0">
              <a:latin typeface="Arial"/>
            </a:endParaRPr>
          </a:p>
          <a:p>
            <a:pPr indent="-2412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600" spc="-1" dirty="0" err="1">
                <a:solidFill>
                  <a:srgbClr val="1C1C1C"/>
                </a:solidFill>
                <a:latin typeface="Calibri"/>
              </a:rPr>
              <a:t>Generative</a:t>
            </a:r>
            <a:r>
              <a:rPr lang="pt-BR" sz="1600" spc="-1" dirty="0">
                <a:solidFill>
                  <a:srgbClr val="1C1C1C"/>
                </a:solidFill>
                <a:latin typeface="Calibri"/>
              </a:rPr>
              <a:t> Adversarial Networks</a:t>
            </a:r>
          </a:p>
          <a:p>
            <a:pPr lvl="1" indent="-2412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600" spc="-1" dirty="0">
                <a:solidFill>
                  <a:srgbClr val="1C1C1C"/>
                </a:solidFill>
                <a:latin typeface="Calibri"/>
              </a:rPr>
              <a:t>DCGAN</a:t>
            </a:r>
          </a:p>
          <a:p>
            <a:pPr lvl="1" indent="-241200"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600" spc="-1" dirty="0">
                <a:solidFill>
                  <a:srgbClr val="1C1C1C"/>
                </a:solidFill>
                <a:latin typeface="Calibri"/>
              </a:rPr>
              <a:t>PIX2PIX</a:t>
            </a:r>
          </a:p>
          <a:p>
            <a:pPr marL="216000" lvl="1">
              <a:spcAft>
                <a:spcPts val="1140"/>
              </a:spcAft>
              <a:buClr>
                <a:srgbClr val="000000"/>
              </a:buClr>
              <a:buSzPct val="45000"/>
            </a:pPr>
            <a:r>
              <a:rPr lang="pt-BR" sz="1600" spc="-1" dirty="0">
                <a:solidFill>
                  <a:srgbClr val="1C1C1C"/>
                </a:solidFill>
                <a:latin typeface="Calibri"/>
              </a:rPr>
              <a:t>	</a:t>
            </a: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>
                <a:solidFill>
                  <a:srgbClr val="1C1C1C"/>
                </a:solidFill>
                <a:latin typeface="Calibri"/>
                <a:ea typeface="DejaVu Sans"/>
              </a:rPr>
              <a:t>Practice</a:t>
            </a:r>
            <a:endParaRPr lang="pt-BR" sz="1600" b="0" strike="noStrike" spc="-1" dirty="0"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C109CE-0057-BBFB-723C-2BC9C3AA448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052160" y="4145040"/>
            <a:ext cx="5752080" cy="2741040"/>
          </a:xfrm>
          <a:prstGeom prst="rect">
            <a:avLst/>
          </a:prstGeom>
          <a:ln w="0">
            <a:noFill/>
          </a:ln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315FAB-FE68-C8B5-4BED-DAE968BB981E}"/>
              </a:ext>
            </a:extLst>
          </p:cNvPr>
          <p:cNvSpPr/>
          <p:nvPr/>
        </p:nvSpPr>
        <p:spPr>
          <a:xfrm>
            <a:off x="4154040" y="6549120"/>
            <a:ext cx="254520" cy="21708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5F15E38-138E-C8E4-479C-EE5E50C931E1}"/>
              </a:ext>
            </a:extLst>
          </p:cNvPr>
          <p:cNvSpPr/>
          <p:nvPr/>
        </p:nvSpPr>
        <p:spPr>
          <a:xfrm>
            <a:off x="4519080" y="6557040"/>
            <a:ext cx="254160" cy="21744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9A5EF9E-B8A1-2013-2147-A03D7F6CF5D8}"/>
              </a:ext>
            </a:extLst>
          </p:cNvPr>
          <p:cNvSpPr/>
          <p:nvPr/>
        </p:nvSpPr>
        <p:spPr>
          <a:xfrm>
            <a:off x="4938480" y="6549120"/>
            <a:ext cx="254520" cy="21708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4007ADF-0B48-136B-B4A5-2F75BD29C3F7}"/>
              </a:ext>
            </a:extLst>
          </p:cNvPr>
          <p:cNvSpPr/>
          <p:nvPr/>
        </p:nvSpPr>
        <p:spPr>
          <a:xfrm>
            <a:off x="5303520" y="6549120"/>
            <a:ext cx="254520" cy="21708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139BE27-01C3-7989-4B20-B223056D367B}"/>
              </a:ext>
            </a:extLst>
          </p:cNvPr>
          <p:cNvSpPr/>
          <p:nvPr/>
        </p:nvSpPr>
        <p:spPr>
          <a:xfrm>
            <a:off x="6089040" y="6557040"/>
            <a:ext cx="254520" cy="21744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2EFA5DF-C41B-347C-5CF2-301E498DCFE9}"/>
              </a:ext>
            </a:extLst>
          </p:cNvPr>
          <p:cNvSpPr/>
          <p:nvPr/>
        </p:nvSpPr>
        <p:spPr>
          <a:xfrm>
            <a:off x="5691750" y="6557040"/>
            <a:ext cx="254520" cy="21708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2406BC-D6E4-B311-B5AC-6C5B8F0964E5}"/>
              </a:ext>
            </a:extLst>
          </p:cNvPr>
          <p:cNvSpPr/>
          <p:nvPr/>
        </p:nvSpPr>
        <p:spPr>
          <a:xfrm>
            <a:off x="7229461" y="6559397"/>
            <a:ext cx="254520" cy="21744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EAC46DA-0A68-D6CD-B597-5882AE44F225}"/>
              </a:ext>
            </a:extLst>
          </p:cNvPr>
          <p:cNvSpPr/>
          <p:nvPr/>
        </p:nvSpPr>
        <p:spPr>
          <a:xfrm>
            <a:off x="7613681" y="6528240"/>
            <a:ext cx="254520" cy="217440"/>
          </a:xfrm>
          <a:prstGeom prst="ellipse">
            <a:avLst/>
          </a:prstGeom>
          <a:solidFill>
            <a:srgbClr val="00B050"/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>
            <a:defPPr>
              <a:defRPr lang="en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chemeClr val="lt1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28E6F-59AA-DA09-45EA-1CD7600DD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75">
            <a:extLst>
              <a:ext uri="{FF2B5EF4-FFF2-40B4-BE49-F238E27FC236}">
                <a16:creationId xmlns:a16="http://schemas.microsoft.com/office/drawing/2014/main" id="{90056A34-C553-9B41-1E8D-1EF5E1BCB7B5}"/>
              </a:ext>
            </a:extLst>
          </p:cNvPr>
          <p:cNvSpPr/>
          <p:nvPr/>
        </p:nvSpPr>
        <p:spPr>
          <a:xfrm>
            <a:off x="360000" y="333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 dirty="0">
                <a:solidFill>
                  <a:srgbClr val="FFFFFF"/>
                </a:solidFill>
                <a:latin typeface="Latin Modern Sans"/>
                <a:ea typeface="DejaVu Sans"/>
              </a:rPr>
              <a:t>Generative Adversarial Networks (GAN)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88" name="CustomShape 76">
            <a:extLst>
              <a:ext uri="{FF2B5EF4-FFF2-40B4-BE49-F238E27FC236}">
                <a16:creationId xmlns:a16="http://schemas.microsoft.com/office/drawing/2014/main" id="{9CC2A6AB-5412-5D7E-BD5A-7E9FE81F28AB}"/>
              </a:ext>
            </a:extLst>
          </p:cNvPr>
          <p:cNvSpPr/>
          <p:nvPr/>
        </p:nvSpPr>
        <p:spPr>
          <a:xfrm>
            <a:off x="540000" y="4680000"/>
            <a:ext cx="9172800" cy="251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2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7549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51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Deep Fakes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05" name="CustomShape 52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06" name="CustomShape 53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07" name="CustomShape 54"/>
          <p:cNvSpPr/>
          <p:nvPr/>
        </p:nvSpPr>
        <p:spPr>
          <a:xfrm>
            <a:off x="427320" y="173952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Generalization: Synthetic data produced from the learning of real data distribution</a:t>
            </a:r>
            <a:endParaRPr lang="pt-BR" sz="1600" b="0" strike="noStrike" spc="-1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Several Applications</a:t>
            </a:r>
            <a:endParaRPr lang="pt-BR" sz="16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Movies (Fake Scenes)</a:t>
            </a:r>
            <a:endParaRPr lang="pt-BR" sz="16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Photo Enhancement (Pose Estimation, Gray2Color, Noise Reduction)</a:t>
            </a:r>
            <a:endParaRPr lang="pt-BR" sz="16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Image Translation</a:t>
            </a:r>
            <a:endParaRPr lang="pt-BR" sz="16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……….</a:t>
            </a:r>
            <a:endParaRPr lang="pt-BR" sz="1600" b="0" strike="noStrike" spc="-1">
              <a:latin typeface="Arial"/>
            </a:endParaRPr>
          </a:p>
        </p:txBody>
      </p:sp>
      <p:pic>
        <p:nvPicPr>
          <p:cNvPr id="108" name="Picture 107"/>
          <p:cNvPicPr/>
          <p:nvPr/>
        </p:nvPicPr>
        <p:blipFill>
          <a:blip r:embed="rId3"/>
          <a:stretch/>
        </p:blipFill>
        <p:spPr>
          <a:xfrm>
            <a:off x="4343400" y="3200400"/>
            <a:ext cx="3845880" cy="1599120"/>
          </a:xfrm>
          <a:prstGeom prst="rect">
            <a:avLst/>
          </a:prstGeom>
          <a:ln w="0">
            <a:noFill/>
          </a:ln>
        </p:spPr>
      </p:pic>
      <p:pic>
        <p:nvPicPr>
          <p:cNvPr id="109" name="Picture 108"/>
          <p:cNvPicPr/>
          <p:nvPr/>
        </p:nvPicPr>
        <p:blipFill>
          <a:blip r:embed="rId4"/>
          <a:stretch/>
        </p:blipFill>
        <p:spPr>
          <a:xfrm>
            <a:off x="1613520" y="4114800"/>
            <a:ext cx="2500200" cy="2284920"/>
          </a:xfrm>
          <a:prstGeom prst="rect">
            <a:avLst/>
          </a:prstGeom>
          <a:ln w="0">
            <a:noFill/>
          </a:ln>
        </p:spPr>
      </p:pic>
      <p:pic>
        <p:nvPicPr>
          <p:cNvPr id="110" name="Picture 109"/>
          <p:cNvPicPr/>
          <p:nvPr/>
        </p:nvPicPr>
        <p:blipFill>
          <a:blip r:embed="rId5"/>
          <a:stretch/>
        </p:blipFill>
        <p:spPr>
          <a:xfrm>
            <a:off x="4572000" y="4800600"/>
            <a:ext cx="3199320" cy="174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4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Generative Adversarial Networks (GAN’s)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12" name="CustomShape 6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13" name="CustomShape 7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14" name="CustomShape 12"/>
          <p:cNvSpPr/>
          <p:nvPr/>
        </p:nvSpPr>
        <p:spPr>
          <a:xfrm>
            <a:off x="360000" y="1692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Generator: Noise → Data</a:t>
            </a:r>
            <a:endParaRPr lang="pt-BR" sz="1800" b="0" strike="noStrike" spc="-1">
              <a:latin typeface="Arial"/>
            </a:endParaRPr>
          </a:p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Discriminator: Classification</a:t>
            </a:r>
            <a:endParaRPr lang="pt-BR" sz="1800" b="0" strike="noStrike" spc="-1">
              <a:latin typeface="Arial"/>
            </a:endParaRPr>
          </a:p>
        </p:txBody>
      </p:sp>
      <p:pic>
        <p:nvPicPr>
          <p:cNvPr id="115" name="Picture 114"/>
          <p:cNvPicPr/>
          <p:nvPr/>
        </p:nvPicPr>
        <p:blipFill>
          <a:blip r:embed="rId3"/>
          <a:stretch/>
        </p:blipFill>
        <p:spPr>
          <a:xfrm>
            <a:off x="360000" y="2961168"/>
            <a:ext cx="7542000" cy="3560760"/>
          </a:xfrm>
          <a:prstGeom prst="rect">
            <a:avLst/>
          </a:prstGeom>
          <a:ln w="0">
            <a:noFill/>
          </a:ln>
        </p:spPr>
      </p:pic>
      <p:pic>
        <p:nvPicPr>
          <p:cNvPr id="116" name="Picture 115"/>
          <p:cNvPicPr/>
          <p:nvPr/>
        </p:nvPicPr>
        <p:blipFill>
          <a:blip r:embed="rId4"/>
          <a:stretch/>
        </p:blipFill>
        <p:spPr>
          <a:xfrm>
            <a:off x="6071040" y="1720800"/>
            <a:ext cx="2842560" cy="1827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3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Generative Model 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18" name="CustomShape 14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19" name="CustomShape 15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20" name="CustomShape 16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Learns data distribution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21" name="Picture 120"/>
          <p:cNvPicPr/>
          <p:nvPr/>
        </p:nvPicPr>
        <p:blipFill>
          <a:blip r:embed="rId3"/>
          <a:stretch/>
        </p:blipFill>
        <p:spPr>
          <a:xfrm>
            <a:off x="2286000" y="4029480"/>
            <a:ext cx="6399000" cy="2380680"/>
          </a:xfrm>
          <a:prstGeom prst="rect">
            <a:avLst/>
          </a:prstGeom>
          <a:ln w="0">
            <a:noFill/>
          </a:ln>
        </p:spPr>
      </p:pic>
      <p:pic>
        <p:nvPicPr>
          <p:cNvPr id="122" name="Picture 121"/>
          <p:cNvPicPr/>
          <p:nvPr/>
        </p:nvPicPr>
        <p:blipFill>
          <a:blip r:embed="rId4"/>
          <a:stretch/>
        </p:blipFill>
        <p:spPr>
          <a:xfrm>
            <a:off x="5715000" y="1574280"/>
            <a:ext cx="3924720" cy="1852920"/>
          </a:xfrm>
          <a:prstGeom prst="rect">
            <a:avLst/>
          </a:prstGeom>
          <a:ln w="0">
            <a:noFill/>
          </a:ln>
        </p:spPr>
      </p:pic>
      <p:sp>
        <p:nvSpPr>
          <p:cNvPr id="123" name="Rectangle 122"/>
          <p:cNvSpPr/>
          <p:nvPr/>
        </p:nvSpPr>
        <p:spPr>
          <a:xfrm>
            <a:off x="5715000" y="2286000"/>
            <a:ext cx="2055600" cy="114120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3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Generative Model 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25" name="CustomShape 17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26" name="CustomShape 18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27" name="CustomShape 19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28" name="Picture 127"/>
          <p:cNvPicPr/>
          <p:nvPr/>
        </p:nvPicPr>
        <p:blipFill>
          <a:blip r:embed="rId3"/>
          <a:stretch/>
        </p:blipFill>
        <p:spPr>
          <a:xfrm>
            <a:off x="5715000" y="1574280"/>
            <a:ext cx="3924720" cy="1852920"/>
          </a:xfrm>
          <a:prstGeom prst="rect">
            <a:avLst/>
          </a:prstGeom>
          <a:ln w="0">
            <a:noFill/>
          </a:ln>
        </p:spPr>
      </p:pic>
      <p:sp>
        <p:nvSpPr>
          <p:cNvPr id="129" name="Rectangle 128"/>
          <p:cNvSpPr/>
          <p:nvPr/>
        </p:nvSpPr>
        <p:spPr>
          <a:xfrm>
            <a:off x="457200" y="1828800"/>
            <a:ext cx="1976400" cy="1598400"/>
          </a:xfrm>
          <a:prstGeom prst="rect">
            <a:avLst/>
          </a:pr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Real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816640" y="1828800"/>
            <a:ext cx="1982160" cy="1598400"/>
          </a:xfrm>
          <a:prstGeom prst="rect">
            <a:avLst/>
          </a:prstGeom>
          <a:blipFill rotWithShape="0">
            <a:blip r:embed="rId5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Fake</a:t>
            </a:r>
            <a:endParaRPr lang="pt-BR" sz="1800" b="0" strike="noStrike" spc="-1">
              <a:latin typeface="Arial"/>
            </a:endParaRPr>
          </a:p>
        </p:txBody>
      </p:sp>
      <p:pic>
        <p:nvPicPr>
          <p:cNvPr id="131" name="Picture 130"/>
          <p:cNvPicPr/>
          <p:nvPr/>
        </p:nvPicPr>
        <p:blipFill>
          <a:blip r:embed="rId6"/>
          <a:stretch/>
        </p:blipFill>
        <p:spPr>
          <a:xfrm>
            <a:off x="577800" y="4307400"/>
            <a:ext cx="1946520" cy="1598400"/>
          </a:xfrm>
          <a:prstGeom prst="rect">
            <a:avLst/>
          </a:prstGeom>
          <a:ln w="0">
            <a:noFill/>
          </a:ln>
        </p:spPr>
      </p:pic>
      <p:pic>
        <p:nvPicPr>
          <p:cNvPr id="132" name="Picture 131"/>
          <p:cNvPicPr/>
          <p:nvPr/>
        </p:nvPicPr>
        <p:blipFill>
          <a:blip r:embed="rId7"/>
          <a:stretch/>
        </p:blipFill>
        <p:spPr>
          <a:xfrm>
            <a:off x="2971800" y="4280400"/>
            <a:ext cx="2055600" cy="1670040"/>
          </a:xfrm>
          <a:prstGeom prst="rect">
            <a:avLst/>
          </a:prstGeom>
          <a:ln w="0">
            <a:noFill/>
          </a:ln>
        </p:spPr>
      </p:pic>
      <p:pic>
        <p:nvPicPr>
          <p:cNvPr id="133" name="Picture 132"/>
          <p:cNvPicPr/>
          <p:nvPr/>
        </p:nvPicPr>
        <p:blipFill>
          <a:blip r:embed="rId8"/>
          <a:stretch/>
        </p:blipFill>
        <p:spPr>
          <a:xfrm>
            <a:off x="5414400" y="4273200"/>
            <a:ext cx="2055600" cy="1668600"/>
          </a:xfrm>
          <a:prstGeom prst="rect">
            <a:avLst/>
          </a:prstGeom>
          <a:ln w="0">
            <a:noFill/>
          </a:ln>
        </p:spPr>
      </p:pic>
      <p:pic>
        <p:nvPicPr>
          <p:cNvPr id="134" name="Picture 133"/>
          <p:cNvPicPr/>
          <p:nvPr/>
        </p:nvPicPr>
        <p:blipFill>
          <a:blip r:embed="rId9"/>
          <a:stretch/>
        </p:blipFill>
        <p:spPr>
          <a:xfrm>
            <a:off x="7837920" y="4343400"/>
            <a:ext cx="1990080" cy="1627920"/>
          </a:xfrm>
          <a:prstGeom prst="rect">
            <a:avLst/>
          </a:prstGeom>
          <a:ln w="0">
            <a:noFill/>
          </a:ln>
        </p:spPr>
      </p:pic>
      <p:sp>
        <p:nvSpPr>
          <p:cNvPr id="135" name="Straight Connector 134"/>
          <p:cNvSpPr/>
          <p:nvPr/>
        </p:nvSpPr>
        <p:spPr>
          <a:xfrm>
            <a:off x="685800" y="6172200"/>
            <a:ext cx="9144000" cy="360"/>
          </a:xfrm>
          <a:prstGeom prst="line">
            <a:avLst/>
          </a:prstGeom>
          <a:ln w="0">
            <a:solidFill>
              <a:srgbClr val="3465A4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90000" bIns="0" anchor="t" anchorCtr="1">
            <a:noAutofit/>
          </a:bodyPr>
          <a:lstStyle/>
          <a:p>
            <a:pPr algn="ctr">
              <a:lnSpc>
                <a:spcPct val="100000"/>
              </a:lnSpc>
              <a:buNone/>
            </a:pPr>
            <a:endParaRPr lang="pt-BR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Training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5715000" y="2286000"/>
            <a:ext cx="2055600" cy="114120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27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Deep Generative Model 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38" name="CustomShape 28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39" name="CustomShape 29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40" name="CustomShape 30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41" name="Picture 140"/>
          <p:cNvPicPr/>
          <p:nvPr/>
        </p:nvPicPr>
        <p:blipFill>
          <a:blip r:embed="rId3"/>
          <a:stretch/>
        </p:blipFill>
        <p:spPr>
          <a:xfrm>
            <a:off x="5715000" y="1574280"/>
            <a:ext cx="3924720" cy="1852920"/>
          </a:xfrm>
          <a:prstGeom prst="rect">
            <a:avLst/>
          </a:prstGeom>
          <a:ln w="0">
            <a:noFill/>
          </a:ln>
        </p:spPr>
      </p:pic>
      <p:pic>
        <p:nvPicPr>
          <p:cNvPr id="142" name="Picture 141"/>
          <p:cNvPicPr/>
          <p:nvPr/>
        </p:nvPicPr>
        <p:blipFill>
          <a:blip r:embed="rId4"/>
          <a:stretch/>
        </p:blipFill>
        <p:spPr>
          <a:xfrm>
            <a:off x="457200" y="3200400"/>
            <a:ext cx="6706440" cy="3655800"/>
          </a:xfrm>
          <a:prstGeom prst="rect">
            <a:avLst/>
          </a:prstGeom>
          <a:ln w="0">
            <a:noFill/>
          </a:ln>
        </p:spPr>
      </p:pic>
      <p:sp>
        <p:nvSpPr>
          <p:cNvPr id="143" name="Rectangle 142"/>
          <p:cNvSpPr/>
          <p:nvPr/>
        </p:nvSpPr>
        <p:spPr>
          <a:xfrm>
            <a:off x="5715000" y="2286000"/>
            <a:ext cx="2055600" cy="114120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BR"/>
          </a:p>
        </p:txBody>
      </p:sp>
      <p:sp>
        <p:nvSpPr>
          <p:cNvPr id="144" name="CustomShape 32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De-Convolutional Layers (upsampling)</a:t>
            </a:r>
            <a:endParaRPr lang="pt-BR" sz="18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Noise to Fake Image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21"/>
          <p:cNvSpPr/>
          <p:nvPr/>
        </p:nvSpPr>
        <p:spPr>
          <a:xfrm>
            <a:off x="360000" y="360000"/>
            <a:ext cx="93528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1" strike="noStrike" spc="-1">
                <a:solidFill>
                  <a:srgbClr val="FFFFFF"/>
                </a:solidFill>
                <a:latin typeface="Latin Modern Sans"/>
                <a:ea typeface="DejaVu Sans"/>
              </a:rPr>
              <a:t>Discriminator Model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146" name="CustomShape 22"/>
          <p:cNvSpPr/>
          <p:nvPr/>
        </p:nvSpPr>
        <p:spPr>
          <a:xfrm>
            <a:off x="897120" y="6886080"/>
            <a:ext cx="644004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Computer Vision - Prof. André Hochuli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147" name="CustomShape 23"/>
          <p:cNvSpPr/>
          <p:nvPr/>
        </p:nvSpPr>
        <p:spPr>
          <a:xfrm>
            <a:off x="7608600" y="6886080"/>
            <a:ext cx="2278080" cy="357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Lecture 09</a:t>
            </a: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800" b="0" strike="noStrike" spc="-1" dirty="0">
              <a:latin typeface="Arial"/>
            </a:endParaRPr>
          </a:p>
        </p:txBody>
      </p:sp>
      <p:sp>
        <p:nvSpPr>
          <p:cNvPr id="148" name="CustomShape 24"/>
          <p:cNvSpPr/>
          <p:nvPr/>
        </p:nvSpPr>
        <p:spPr>
          <a:xfrm>
            <a:off x="360000" y="198000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  <p:pic>
        <p:nvPicPr>
          <p:cNvPr id="149" name="Picture 148"/>
          <p:cNvPicPr/>
          <p:nvPr/>
        </p:nvPicPr>
        <p:blipFill>
          <a:blip r:embed="rId3"/>
          <a:stretch/>
        </p:blipFill>
        <p:spPr>
          <a:xfrm>
            <a:off x="5715000" y="1574280"/>
            <a:ext cx="3924720" cy="1852920"/>
          </a:xfrm>
          <a:prstGeom prst="rect">
            <a:avLst/>
          </a:prstGeom>
          <a:ln w="0">
            <a:noFill/>
          </a:ln>
        </p:spPr>
      </p:pic>
      <p:sp>
        <p:nvSpPr>
          <p:cNvPr id="150" name="Rectangle 149"/>
          <p:cNvSpPr/>
          <p:nvPr/>
        </p:nvSpPr>
        <p:spPr>
          <a:xfrm>
            <a:off x="7543800" y="1980000"/>
            <a:ext cx="2055600" cy="1141200"/>
          </a:xfrm>
          <a:prstGeom prst="rect">
            <a:avLst/>
          </a:prstGeom>
          <a:solidFill>
            <a:srgbClr val="729FCF">
              <a:alpha val="40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BR"/>
          </a:p>
        </p:txBody>
      </p:sp>
      <p:pic>
        <p:nvPicPr>
          <p:cNvPr id="151" name="Picture 150"/>
          <p:cNvPicPr/>
          <p:nvPr/>
        </p:nvPicPr>
        <p:blipFill>
          <a:blip r:embed="rId4"/>
          <a:stretch/>
        </p:blipFill>
        <p:spPr>
          <a:xfrm>
            <a:off x="2057400" y="3429000"/>
            <a:ext cx="6540480" cy="3220200"/>
          </a:xfrm>
          <a:prstGeom prst="rect">
            <a:avLst/>
          </a:prstGeom>
          <a:ln w="0">
            <a:noFill/>
          </a:ln>
        </p:spPr>
      </p:pic>
      <p:sp>
        <p:nvSpPr>
          <p:cNvPr id="152" name="CustomShape 26"/>
          <p:cNvSpPr/>
          <p:nvPr/>
        </p:nvSpPr>
        <p:spPr>
          <a:xfrm>
            <a:off x="315000" y="1737360"/>
            <a:ext cx="9172800" cy="467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rmAutofit/>
          </a:bodyPr>
          <a:lstStyle/>
          <a:p>
            <a:pPr marL="216000" indent="-2124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Classification: Fake or Real</a:t>
            </a:r>
            <a:endParaRPr lang="pt-BR" sz="1800" b="0" strike="noStrike" spc="-1">
              <a:latin typeface="Arial"/>
            </a:endParaRPr>
          </a:p>
          <a:p>
            <a:pPr marL="432000" lvl="1" indent="-216000">
              <a:lnSpc>
                <a:spcPct val="100000"/>
              </a:lnSpc>
              <a:spcAft>
                <a:spcPts val="114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CNN </a:t>
            </a: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  <a:p>
            <a:pPr>
              <a:lnSpc>
                <a:spcPct val="100000"/>
              </a:lnSpc>
              <a:spcAft>
                <a:spcPts val="1140"/>
              </a:spcAft>
              <a:buNone/>
            </a:pPr>
            <a:endParaRPr lang="pt-BR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6731</TotalTime>
  <Words>348</Words>
  <Application>Microsoft Macintosh PowerPoint</Application>
  <PresentationFormat>Custom</PresentationFormat>
  <Paragraphs>105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Latin Modern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Alizarin</dc:title>
  <dc:subject/>
  <dc:creator/>
  <dc:description/>
  <cp:lastModifiedBy>Andre Gustavo Hochuli</cp:lastModifiedBy>
  <cp:revision>169</cp:revision>
  <dcterms:created xsi:type="dcterms:W3CDTF">2021-04-28T18:38:02Z</dcterms:created>
  <dcterms:modified xsi:type="dcterms:W3CDTF">2025-10-21T19:10:38Z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0</vt:i4>
  </property>
  <property fmtid="{D5CDD505-2E9C-101B-9397-08002B2CF9AE}" pid="3" name="HyperlinksChanged">
    <vt:bool>false</vt:bool>
  </property>
  <property fmtid="{D5CDD505-2E9C-101B-9397-08002B2CF9AE}" pid="4" name="KSOProductBuildVer">
    <vt:lpwstr>1033-11.1.0.10161</vt:lpwstr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14</vt:i4>
  </property>
  <property fmtid="{D5CDD505-2E9C-101B-9397-08002B2CF9AE}" pid="8" name="PresentationFormat">
    <vt:lpwstr>Personalizar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14</vt:i4>
  </property>
</Properties>
</file>